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2" r:id="rId2"/>
    <p:sldId id="28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8" r:id="rId24"/>
    <p:sldId id="283" r:id="rId25"/>
    <p:sldId id="284" r:id="rId26"/>
    <p:sldId id="277" r:id="rId27"/>
    <p:sldId id="273" r:id="rId28"/>
    <p:sldId id="285" r:id="rId29"/>
    <p:sldId id="286" r:id="rId30"/>
    <p:sldId id="287" r:id="rId31"/>
    <p:sldId id="290" r:id="rId32"/>
    <p:sldId id="298" r:id="rId33"/>
    <p:sldId id="291" r:id="rId34"/>
    <p:sldId id="292" r:id="rId35"/>
    <p:sldId id="293" r:id="rId36"/>
    <p:sldId id="294" r:id="rId37"/>
    <p:sldId id="288" r:id="rId38"/>
    <p:sldId id="295" r:id="rId39"/>
    <p:sldId id="289" r:id="rId40"/>
    <p:sldId id="296" r:id="rId41"/>
    <p:sldId id="297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466" autoAdjust="0"/>
  </p:normalViewPr>
  <p:slideViewPr>
    <p:cSldViewPr snapToGrid="0">
      <p:cViewPr varScale="1">
        <p:scale>
          <a:sx n="62" d="100"/>
          <a:sy n="62" d="100"/>
        </p:scale>
        <p:origin x="148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BCD34-FD01-4CDC-BDDA-9BBE6B221C1C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B1EBE-9ED3-4E86-9262-474D3A8E73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053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Stephen_Hawking" TargetMode="External"/><Relationship Id="rId13" Type="http://schemas.openxmlformats.org/officeDocument/2006/relationships/hyperlink" Target="https://it.wikipedia.org/wiki/Luigi_Federico_Menabrea" TargetMode="External"/><Relationship Id="rId3" Type="http://schemas.openxmlformats.org/officeDocument/2006/relationships/hyperlink" Target="https://it.wikipedia.org/wiki/Royal_Astronomical_Society" TargetMode="External"/><Relationship Id="rId7" Type="http://schemas.openxmlformats.org/officeDocument/2006/relationships/hyperlink" Target="https://it.wikipedia.org/wiki/Isaac_Newton" TargetMode="External"/><Relationship Id="rId12" Type="http://schemas.openxmlformats.org/officeDocument/2006/relationships/hyperlink" Target="https://it.wikipedia.org/wiki/Re_d'Italia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Universit%C3%A0_di_Cambridge" TargetMode="External"/><Relationship Id="rId11" Type="http://schemas.openxmlformats.org/officeDocument/2006/relationships/hyperlink" Target="https://it.wikipedia.org/wiki/Vittorio_Emanuele_II" TargetMode="External"/><Relationship Id="rId5" Type="http://schemas.openxmlformats.org/officeDocument/2006/relationships/hyperlink" Target="https://it.wikipedia.org/wiki/1839" TargetMode="External"/><Relationship Id="rId10" Type="http://schemas.openxmlformats.org/officeDocument/2006/relationships/hyperlink" Target="http://books.google.it/books?id=Fa1JAAAAMAAJ&amp;oe=UTF-8&amp;redir_esc=y" TargetMode="External"/><Relationship Id="rId4" Type="http://schemas.openxmlformats.org/officeDocument/2006/relationships/hyperlink" Target="https://it.wikipedia.org/wiki/1828" TargetMode="External"/><Relationship Id="rId9" Type="http://schemas.openxmlformats.org/officeDocument/2006/relationships/hyperlink" Target="https://it.wikipedia.org/wiki/1864" TargetMode="External"/><Relationship Id="rId14" Type="http://schemas.openxmlformats.org/officeDocument/2006/relationships/hyperlink" Target="https://it.wikipedia.org/wiki/Ada_Lovelac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it-IT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oyal Astronomical Society"/>
              </a:rPr>
              <a:t>Royal </a:t>
            </a:r>
            <a:r>
              <a:rPr lang="it-IT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oyal Astronomical Society"/>
              </a:rPr>
              <a:t>Astronomical</a:t>
            </a:r>
            <a:r>
              <a:rPr lang="it-IT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oyal Astronomical Society"/>
              </a:rPr>
              <a:t> Society</a:t>
            </a:r>
            <a:endParaRPr lang="it-IT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1828"/>
              </a:rPr>
              <a:t>1828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1839"/>
              </a:rPr>
              <a:t>1839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Babbage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ricoprì il ruolo di professore di matematica all'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Università di Cambridge"/>
              </a:rPr>
              <a:t>Università di Cambridge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prestigiosa cattedra che era stata in passato di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Isaac Newton"/>
              </a:rPr>
              <a:t>Isaac Newton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che poi sarà di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tephen Hawking"/>
              </a:rPr>
              <a:t>Stephen Hawking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Nel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1864"/>
              </a:rPr>
              <a:t>1864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dedicò la sua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autobiografia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Vittorio Emanuele II"/>
              </a:rPr>
              <a:t>Vittorio Emanuele II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ormai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Re d'Italia"/>
              </a:rPr>
              <a:t>Re d'Italia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volume sono allegati sia il testo originale di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Luigi Federico Menabrea"/>
              </a:rPr>
              <a:t>Luigi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Luigi Federico Menabrea"/>
              </a:rPr>
              <a:t>Menabrea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cui, per la prima volta, vengono trattati i problemi legati alla programmazione della macchina analitica, sia la sua più nota e ampliata traduzione inglese, fatta da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Ada Lovelace"/>
              </a:rPr>
              <a:t>Ada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Ada Lovelace"/>
              </a:rPr>
              <a:t>Lovelace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Reflections on the Decline of Science in England, and some of its Causes.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B1EBE-9ED3-4E86-9262-474D3A8E7366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93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B96FEB-A948-4864-BEE8-AD9D54008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9A9B62-2DB9-4B71-BE69-B0DE19FE6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756ED6-68BB-4067-BC6B-ABDFCD30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CAA6C3-CCC7-4B8C-ADE4-9F2BE129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50406F-CFB4-4783-BC61-0A3F441C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67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D157E8-7F86-4818-BF9D-58E4F60D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5BE0C52-C763-4369-8E6B-E12FAC73A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F2E0E9-C7AC-4DA1-80CF-7D0FB863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7254AD-5118-451F-9BEE-07D7AC08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0C4828-1708-4F93-9965-F9EB72EA6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948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8BCA4FC-5A9C-4884-A778-E0C654AC8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A9DE3D0-2EDF-49FC-A337-63AC79DD4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74FC02-CC14-40C0-8EA4-6376A0F6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CE46B0-C503-4FEF-A99F-8BA4652A7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5F64A0-D79B-4037-A8D1-0BC0B43E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68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B7D59-9C3A-4EBB-A00A-B89FDA13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0A8A41-442C-4208-B243-B9F14CAA6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1C40E5-7730-4717-ADFC-06D5A3A8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86CBAE-8CD8-47DA-B060-F5B279FF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FD5B58-ABD6-4EE5-8D90-04BEB8C8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25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2C56-9DA9-423D-BEB8-3074CCAC3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7D5AA6-38D0-4210-8536-9B99F7B58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27FCDF-FF58-443B-90EB-A4CD0805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3B7154-8CA2-4473-8879-67C9A9FD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D57D09-0C97-430C-AC2C-C8114554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74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96994-7C9D-4799-B3D3-222805E9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3C1858-328D-43A5-AAAF-1D628C8DD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D8024D2-8783-44E6-8ABD-08577F59C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5C8EE9-7304-4DE8-8A2A-F9256F13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25396F-96FA-4E41-8067-1F73FAFB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2821CB-5488-4FCE-9E7D-B106B4C3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57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C9E280-4CB6-4703-B9C6-035DEB3C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76D3B2-A230-4903-A01F-B0DD9BF17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B796F9-2796-4C4E-9128-DCF8A6D09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A228A2-2D80-473B-8890-192B3A6F6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A75EC8-3CD1-492E-8C83-0EF609EA1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9887BF-C639-43F0-AA03-251309EF4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71FBDE0-8935-4A80-8D32-54DA6A1F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8B097AB-7C8B-4843-91EA-73BDDB03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418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FF2528-8F6E-45F9-8FA6-4D63F6C9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6E9120-DC53-4236-9121-392AAD604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AAA3535-CE91-4A47-BCFD-DF0BDCE3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C1BFEE-5F46-4E7B-B703-695E4EF2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442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AB55791-2DA4-4D51-ABC3-C0C11619B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3E4858-F3D7-4311-934E-8F667AF2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D051FD-4C64-4BE0-9B15-FBBE6BDA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97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E7646E-941C-4F85-9A8A-A37C5BFC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66D554-8982-4DD0-96CC-DF7CB7817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3C5DD7-5BC7-4BA1-A57C-6539572D8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A2A19A-F6AA-4922-85C5-370FA02D0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17C21E-EB20-4FD8-9B8A-E20789DC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56B628F-2226-4B05-92D6-4111F0C2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0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BE228D-BC6B-4ECA-A33F-45264DD7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0554EDC-8EAF-407B-B270-3CE090823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0F0E50-FDDB-4466-9454-958569242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E475AE-4A3A-4483-9051-7B7796FC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77C153-397E-42F1-ACE7-2287E0C5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C7FA12-0D21-49DC-8C36-825A650C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213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32F089F-7910-4B94-9146-F94185C4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0A52FB-A717-4CF0-9D80-892C2917C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25E2D1-8FEC-40F1-A5BA-32A12E624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A8C49-9EDD-440F-AADE-013896E856C2}" type="datetimeFigureOut">
              <a:rPr lang="it-IT" smtClean="0"/>
              <a:t>04/03/2018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C470F5-F5C0-4632-A99F-1F8775671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EC9A7D-C85D-4AF4-B2E1-15F472467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1DF31-B888-43C5-92D8-68E5A4296D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552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Che%20cos%20e%20il%20genio%20Lo%20scherzo%20del%20Necchi%20genio%20fiorentino.mp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visaggio@unisannio.i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iswatlab-eu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isultati immagini per aratro antico con buoi">
            <a:extLst>
              <a:ext uri="{FF2B5EF4-FFF2-40B4-BE49-F238E27FC236}">
                <a16:creationId xmlns:a16="http://schemas.microsoft.com/office/drawing/2014/main" id="{A26E804D-9070-4BEA-9DA6-F0E1E3AB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081213"/>
            <a:ext cx="5334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525F10CF-2282-4060-8C77-2E32FC32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Una importante innovazione tecnologica della storia?</a:t>
            </a:r>
          </a:p>
        </p:txBody>
      </p:sp>
    </p:spTree>
    <p:extLst>
      <p:ext uri="{BB962C8B-B14F-4D97-AF65-F5344CB8AC3E}">
        <p14:creationId xmlns:p14="http://schemas.microsoft.com/office/powerpoint/2010/main" val="400348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A124BA-040A-478B-BEFB-8F942258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33D6D0-6F5B-44F9-88B3-0F701ECFF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 descr="Risultati immagini per lionel messi">
            <a:extLst>
              <a:ext uri="{FF2B5EF4-FFF2-40B4-BE49-F238E27FC236}">
                <a16:creationId xmlns:a16="http://schemas.microsoft.com/office/drawing/2014/main" id="{486F2FA5-7C4B-4F21-AB3E-600A99C2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4" y="1933574"/>
            <a:ext cx="395287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64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17E2A-532C-4B3B-87B8-23958A31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8421FF-E982-4F1A-B0C8-C6B59E154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146" name="Picture 2" descr="Risultati immagini per lionel messi">
            <a:extLst>
              <a:ext uri="{FF2B5EF4-FFF2-40B4-BE49-F238E27FC236}">
                <a16:creationId xmlns:a16="http://schemas.microsoft.com/office/drawing/2014/main" id="{3FFCB1F2-42A1-414B-B994-2F39C876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7315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30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349C1D-1D40-4829-B164-2A817594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0450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Conoscete la strada per tornare a casa vostra?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5E50881-58D8-4360-8159-9C729217384C}"/>
              </a:ext>
            </a:extLst>
          </p:cNvPr>
          <p:cNvSpPr txBox="1">
            <a:spLocks/>
          </p:cNvSpPr>
          <p:nvPr/>
        </p:nvSpPr>
        <p:spPr>
          <a:xfrm>
            <a:off x="838200" y="3809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accent1"/>
                </a:solidFill>
              </a:rPr>
              <a:t>Sapreste elencare la successione di palazzi e caseggiati che incontrate ed il loro colore?</a:t>
            </a:r>
          </a:p>
        </p:txBody>
      </p:sp>
    </p:spTree>
    <p:extLst>
      <p:ext uri="{BB962C8B-B14F-4D97-AF65-F5344CB8AC3E}">
        <p14:creationId xmlns:p14="http://schemas.microsoft.com/office/powerpoint/2010/main" val="240581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isultati immagini per tigre">
            <a:extLst>
              <a:ext uri="{FF2B5EF4-FFF2-40B4-BE49-F238E27FC236}">
                <a16:creationId xmlns:a16="http://schemas.microsoft.com/office/drawing/2014/main" id="{D634764E-66D7-4223-A38E-C95899FA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1800225"/>
            <a:ext cx="65532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81411B3-07F5-42E1-84C0-8CEBADBB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4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Che sensazioni vi suscita questa immagine (con una parola)?</a:t>
            </a:r>
          </a:p>
        </p:txBody>
      </p:sp>
    </p:spTree>
    <p:extLst>
      <p:ext uri="{BB962C8B-B14F-4D97-AF65-F5344CB8AC3E}">
        <p14:creationId xmlns:p14="http://schemas.microsoft.com/office/powerpoint/2010/main" val="26443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081411B3-07F5-42E1-84C0-8CEBADBB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4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Che sensazioni vi suscita questa immagine (con una parola)?</a:t>
            </a:r>
          </a:p>
        </p:txBody>
      </p:sp>
      <p:pic>
        <p:nvPicPr>
          <p:cNvPr id="8194" name="Picture 2" descr="Risultati immagini per donna">
            <a:extLst>
              <a:ext uri="{FF2B5EF4-FFF2-40B4-BE49-F238E27FC236}">
                <a16:creationId xmlns:a16="http://schemas.microsoft.com/office/drawing/2014/main" id="{EB992781-C85C-4454-B31B-20B08E495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907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EB6C225-A856-473D-85FF-B56C60EE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978" y="1990725"/>
            <a:ext cx="3082767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88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081411B3-07F5-42E1-84C0-8CEBADBB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4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Che sensazioni vi suscita questa immagine (con una parola)?</a:t>
            </a:r>
          </a:p>
        </p:txBody>
      </p:sp>
      <p:pic>
        <p:nvPicPr>
          <p:cNvPr id="9218" name="Picture 2" descr="Risultati immagini per bambino">
            <a:extLst>
              <a:ext uri="{FF2B5EF4-FFF2-40B4-BE49-F238E27FC236}">
                <a16:creationId xmlns:a16="http://schemas.microsoft.com/office/drawing/2014/main" id="{A5C0129A-8AEF-4546-8F68-08510995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77" y="1711310"/>
            <a:ext cx="4576747" cy="45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30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081411B3-07F5-42E1-84C0-8CEBADBB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4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Che sensazioni vi suscita questa immagine (con una parola)?</a:t>
            </a:r>
          </a:p>
        </p:txBody>
      </p:sp>
      <p:pic>
        <p:nvPicPr>
          <p:cNvPr id="10242" name="Picture 2" descr="Risultati immagini per casa accogliente">
            <a:extLst>
              <a:ext uri="{FF2B5EF4-FFF2-40B4-BE49-F238E27FC236}">
                <a16:creationId xmlns:a16="http://schemas.microsoft.com/office/drawing/2014/main" id="{75033F06-9C18-42BF-9F15-226C4AAA5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701" y="2435986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017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sultati immagini per catapecchia">
            <a:extLst>
              <a:ext uri="{FF2B5EF4-FFF2-40B4-BE49-F238E27FC236}">
                <a16:creationId xmlns:a16="http://schemas.microsoft.com/office/drawing/2014/main" id="{84BA0B25-817F-4FA3-A2BA-63C17574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604370"/>
            <a:ext cx="4724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993884EE-DC74-4F17-9CB6-675C0ADB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4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Che sensazioni vi suscita questa immagine (con una parola)?</a:t>
            </a:r>
          </a:p>
        </p:txBody>
      </p:sp>
    </p:spTree>
    <p:extLst>
      <p:ext uri="{BB962C8B-B14F-4D97-AF65-F5344CB8AC3E}">
        <p14:creationId xmlns:p14="http://schemas.microsoft.com/office/powerpoint/2010/main" val="3344973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750A30-A2CD-41F5-A3B2-F03CEB8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Cosa sa fare un calcolatore</a:t>
            </a:r>
          </a:p>
        </p:txBody>
      </p:sp>
      <p:pic>
        <p:nvPicPr>
          <p:cNvPr id="12290" name="Picture 2" descr="Risultati immagini per scacchi">
            <a:extLst>
              <a:ext uri="{FF2B5EF4-FFF2-40B4-BE49-F238E27FC236}">
                <a16:creationId xmlns:a16="http://schemas.microsoft.com/office/drawing/2014/main" id="{6EEB5FE6-E7CA-4BE4-9BB6-F7E5032F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05" y="2086479"/>
            <a:ext cx="5809989" cy="386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70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750A30-A2CD-41F5-A3B2-F03CEB8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Cosa sa fare un calcolatore</a:t>
            </a:r>
          </a:p>
        </p:txBody>
      </p:sp>
      <p:pic>
        <p:nvPicPr>
          <p:cNvPr id="13314" name="Picture 2" descr="Risultati immagini per aereo">
            <a:extLst>
              <a:ext uri="{FF2B5EF4-FFF2-40B4-BE49-F238E27FC236}">
                <a16:creationId xmlns:a16="http://schemas.microsoft.com/office/drawing/2014/main" id="{C9E839CB-6054-4D7A-8812-C03E8009A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82" y="1860773"/>
            <a:ext cx="5798768" cy="386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03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0CBCB-3C4E-4436-9E08-10B8AADC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Che cosa è la tecnologia?</a:t>
            </a:r>
          </a:p>
        </p:txBody>
      </p:sp>
      <p:pic>
        <p:nvPicPr>
          <p:cNvPr id="3074" name="Picture 2" descr="Risultati immagini per aereo">
            <a:extLst>
              <a:ext uri="{FF2B5EF4-FFF2-40B4-BE49-F238E27FC236}">
                <a16:creationId xmlns:a16="http://schemas.microsoft.com/office/drawing/2014/main" id="{54A49329-23FE-424B-B964-970AC648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05000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isultati immagini per razzo spaziale">
            <a:extLst>
              <a:ext uri="{FF2B5EF4-FFF2-40B4-BE49-F238E27FC236}">
                <a16:creationId xmlns:a16="http://schemas.microsoft.com/office/drawing/2014/main" id="{8C02A67B-89BA-4136-8C01-DC2947612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269" y="1879431"/>
            <a:ext cx="3001405" cy="451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isultati immagini per sommergibile">
            <a:extLst>
              <a:ext uri="{FF2B5EF4-FFF2-40B4-BE49-F238E27FC236}">
                <a16:creationId xmlns:a16="http://schemas.microsoft.com/office/drawing/2014/main" id="{7F52E9A4-C001-48B1-9E7C-4DBC04A79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95413"/>
            <a:ext cx="6096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8AB230F1-C8D2-4386-B272-EE569EF89136}"/>
              </a:ext>
            </a:extLst>
          </p:cNvPr>
          <p:cNvGrpSpPr/>
          <p:nvPr/>
        </p:nvGrpSpPr>
        <p:grpSpPr>
          <a:xfrm>
            <a:off x="933450" y="1600200"/>
            <a:ext cx="6667500" cy="4357688"/>
            <a:chOff x="933450" y="1600200"/>
            <a:chExt cx="6667500" cy="4357688"/>
          </a:xfrm>
        </p:grpSpPr>
        <p:pic>
          <p:nvPicPr>
            <p:cNvPr id="11" name="Picture 2" descr="Risultati immagini per piccolo principe">
              <a:extLst>
                <a:ext uri="{FF2B5EF4-FFF2-40B4-BE49-F238E27FC236}">
                  <a16:creationId xmlns:a16="http://schemas.microsoft.com/office/drawing/2014/main" id="{316D121D-8C94-4397-A304-E24F7A20E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450" y="2347913"/>
              <a:ext cx="6667500" cy="3609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9104035F-BCEB-4F20-A030-3C220DF527CC}"/>
                </a:ext>
              </a:extLst>
            </p:cNvPr>
            <p:cNvSpPr txBox="1"/>
            <p:nvPr/>
          </p:nvSpPr>
          <p:spPr>
            <a:xfrm>
              <a:off x="1047750" y="1600200"/>
              <a:ext cx="5419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0070C0"/>
                  </a:solidFill>
                </a:rPr>
                <a:t>La scienza che supera i limiti dell’uomo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45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750A30-A2CD-41F5-A3B2-F03CEB8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Cosa sa fare un calcolatore</a:t>
            </a:r>
          </a:p>
        </p:txBody>
      </p:sp>
      <p:pic>
        <p:nvPicPr>
          <p:cNvPr id="14338" name="Picture 2" descr="Risultati immagini per biblioteca">
            <a:extLst>
              <a:ext uri="{FF2B5EF4-FFF2-40B4-BE49-F238E27FC236}">
                <a16:creationId xmlns:a16="http://schemas.microsoft.com/office/drawing/2014/main" id="{D1AA60FB-4B0C-413E-BAAC-80ED61DD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06" y="2054267"/>
            <a:ext cx="6743952" cy="37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69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E4DC7-1946-4FF0-B0A4-2EC9B0EA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Cosa non sa fare un calcolatore</a:t>
            </a:r>
            <a:endParaRPr lang="it-IT" dirty="0"/>
          </a:p>
        </p:txBody>
      </p:sp>
      <p:pic>
        <p:nvPicPr>
          <p:cNvPr id="15362" name="Picture 2" descr="Risultati immagini per donna">
            <a:extLst>
              <a:ext uri="{FF2B5EF4-FFF2-40B4-BE49-F238E27FC236}">
                <a16:creationId xmlns:a16="http://schemas.microsoft.com/office/drawing/2014/main" id="{68C9E62B-87A8-4FCE-A046-61A1BB298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25" y="183715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594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E4DC7-1946-4FF0-B0A4-2EC9B0EA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Cosa non sa fare un calcolatore</a:t>
            </a:r>
            <a:endParaRPr lang="it-IT" dirty="0"/>
          </a:p>
        </p:txBody>
      </p:sp>
      <p:pic>
        <p:nvPicPr>
          <p:cNvPr id="16386" name="Picture 2" descr="Risultati immagini per parmigiana">
            <a:extLst>
              <a:ext uri="{FF2B5EF4-FFF2-40B4-BE49-F238E27FC236}">
                <a16:creationId xmlns:a16="http://schemas.microsoft.com/office/drawing/2014/main" id="{02A433BD-29FB-4F71-8AC3-5FC25077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349" y="1866987"/>
            <a:ext cx="6531302" cy="435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64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E4DC7-1946-4FF0-B0A4-2EC9B0EA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Cosa non sa fare un calcolatore</a:t>
            </a:r>
            <a:endParaRPr lang="it-IT" dirty="0"/>
          </a:p>
        </p:txBody>
      </p:sp>
      <p:pic>
        <p:nvPicPr>
          <p:cNvPr id="4" name="Picture 2" descr="Risultati immagini per bambino">
            <a:extLst>
              <a:ext uri="{FF2B5EF4-FFF2-40B4-BE49-F238E27FC236}">
                <a16:creationId xmlns:a16="http://schemas.microsoft.com/office/drawing/2014/main" id="{5B35E3FF-E8D4-422B-ABE6-0046E1854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77" y="1711310"/>
            <a:ext cx="4576747" cy="45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334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DFE82-0C1E-4CE6-B5C9-AAFC909F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Siamo nel 1833…</a:t>
            </a:r>
          </a:p>
        </p:txBody>
      </p:sp>
      <p:pic>
        <p:nvPicPr>
          <p:cNvPr id="5122" name="Picture 2" descr="Risultati immagini per Babbage">
            <a:extLst>
              <a:ext uri="{FF2B5EF4-FFF2-40B4-BE49-F238E27FC236}">
                <a16:creationId xmlns:a16="http://schemas.microsoft.com/office/drawing/2014/main" id="{15C55F62-F6F1-4B42-8457-19A3C979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324725" cy="457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isultati immagini per dormire sul tavolo">
            <a:extLst>
              <a:ext uri="{FF2B5EF4-FFF2-40B4-BE49-F238E27FC236}">
                <a16:creationId xmlns:a16="http://schemas.microsoft.com/office/drawing/2014/main" id="{FD626C09-B67A-477D-ADF7-ED06FF98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758" y="2090608"/>
            <a:ext cx="56197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80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EAA439-D5A2-4442-9DFA-C1956CC6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La macchina analitica di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Babbage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F0050D3-4746-4D58-B096-DAED0BCD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2682176"/>
            <a:ext cx="4924425" cy="27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59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71E76E-6B6B-4B0C-9D35-A78C6201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 cosa serve l’informatica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76FAA5-3B47-48C0-BE04-EF07EA08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Fare quei calcoli che per l’uomo sarebbe troppo oneroso ed inutile</a:t>
            </a:r>
          </a:p>
          <a:p>
            <a:r>
              <a:rPr lang="it-IT" dirty="0"/>
              <a:t>Memorizzare enormi volumi di dati</a:t>
            </a:r>
          </a:p>
          <a:p>
            <a:r>
              <a:rPr lang="it-IT" dirty="0"/>
              <a:t>Automatizzare processi ripetitivi</a:t>
            </a:r>
          </a:p>
        </p:txBody>
      </p:sp>
    </p:spTree>
    <p:extLst>
      <p:ext uri="{BB962C8B-B14F-4D97-AF65-F5344CB8AC3E}">
        <p14:creationId xmlns:p14="http://schemas.microsoft.com/office/powerpoint/2010/main" val="327108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83B78D-CAC0-455A-9C34-FB8FDE1C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Cosa ci fate qui?</a:t>
            </a:r>
          </a:p>
        </p:txBody>
      </p:sp>
      <p:pic>
        <p:nvPicPr>
          <p:cNvPr id="7170" name="Picture 2" descr="Risultati immagini per uomo in vetta">
            <a:extLst>
              <a:ext uri="{FF2B5EF4-FFF2-40B4-BE49-F238E27FC236}">
                <a16:creationId xmlns:a16="http://schemas.microsoft.com/office/drawing/2014/main" id="{BAC59263-1E9B-471F-837A-E6A572789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514"/>
            <a:ext cx="97536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24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F2B581-1D73-4A18-A45E-9A0BB09A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Come sarà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FB9EEF-07A5-48CF-A902-8B9D2CF8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>
            <a:normAutofit lnSpcReduction="10000"/>
          </a:bodyPr>
          <a:lstStyle/>
          <a:p>
            <a:r>
              <a:rPr lang="it-IT" dirty="0">
                <a:solidFill>
                  <a:srgbClr val="0070C0"/>
                </a:solidFill>
              </a:rPr>
              <a:t>Difficile</a:t>
            </a:r>
          </a:p>
          <a:p>
            <a:r>
              <a:rPr lang="it-IT" dirty="0">
                <a:solidFill>
                  <a:srgbClr val="0070C0"/>
                </a:solidFill>
              </a:rPr>
              <a:t>Divertente</a:t>
            </a:r>
          </a:p>
        </p:txBody>
      </p:sp>
    </p:spTree>
    <p:extLst>
      <p:ext uri="{BB962C8B-B14F-4D97-AF65-F5344CB8AC3E}">
        <p14:creationId xmlns:p14="http://schemas.microsoft.com/office/powerpoint/2010/main" val="3585797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95D8E-9A6C-4AF8-BBA3-A57BC5AE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Cosa è necessario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13880-5910-43EC-98FB-BE2132D41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Igiene</a:t>
            </a:r>
          </a:p>
          <a:p>
            <a:r>
              <a:rPr lang="it-IT" dirty="0">
                <a:solidFill>
                  <a:srgbClr val="0070C0"/>
                </a:solidFill>
              </a:rPr>
              <a:t>Metodo</a:t>
            </a:r>
          </a:p>
          <a:p>
            <a:r>
              <a:rPr lang="it-IT" dirty="0">
                <a:solidFill>
                  <a:srgbClr val="0070C0"/>
                </a:solidFill>
              </a:rPr>
              <a:t>Disciplina</a:t>
            </a:r>
          </a:p>
          <a:p>
            <a:r>
              <a:rPr lang="it-IT" dirty="0">
                <a:solidFill>
                  <a:srgbClr val="0070C0"/>
                </a:solidFill>
              </a:rPr>
              <a:t>Conoscere l’italiano</a:t>
            </a:r>
          </a:p>
          <a:p>
            <a:r>
              <a:rPr lang="it-IT" dirty="0">
                <a:solidFill>
                  <a:srgbClr val="0070C0"/>
                </a:solidFill>
              </a:rPr>
              <a:t>Impegno</a:t>
            </a:r>
          </a:p>
          <a:p>
            <a:r>
              <a:rPr lang="it-IT" dirty="0">
                <a:solidFill>
                  <a:srgbClr val="0070C0"/>
                </a:solidFill>
              </a:rPr>
              <a:t>Non fare economia col carburante, che non esiste l’impianto a gas per il cervello (credo)</a:t>
            </a:r>
          </a:p>
        </p:txBody>
      </p:sp>
    </p:spTree>
    <p:extLst>
      <p:ext uri="{BB962C8B-B14F-4D97-AF65-F5344CB8AC3E}">
        <p14:creationId xmlns:p14="http://schemas.microsoft.com/office/powerpoint/2010/main" val="9640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sultati immagini per cervello">
            <a:extLst>
              <a:ext uri="{FF2B5EF4-FFF2-40B4-BE49-F238E27FC236}">
                <a16:creationId xmlns:a16="http://schemas.microsoft.com/office/drawing/2014/main" id="{AE72A25F-385B-49E8-B994-3D0FFFE5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6" y="994559"/>
            <a:ext cx="6496050" cy="40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5F00B-6153-4C22-BA3C-DF408686A291}"/>
              </a:ext>
            </a:extLst>
          </p:cNvPr>
          <p:cNvSpPr txBox="1"/>
          <p:nvPr/>
        </p:nvSpPr>
        <p:spPr>
          <a:xfrm>
            <a:off x="7800975" y="1437456"/>
            <a:ext cx="3295650" cy="313932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Peso</a:t>
            </a:r>
            <a:r>
              <a:rPr lang="it-IT" dirty="0">
                <a:solidFill>
                  <a:schemeClr val="accent1"/>
                </a:solidFill>
              </a:rPr>
              <a:t>: 1.500 grammi circa</a:t>
            </a:r>
          </a:p>
          <a:p>
            <a:r>
              <a:rPr lang="it-IT" b="1" dirty="0">
                <a:solidFill>
                  <a:schemeClr val="accent1"/>
                </a:solidFill>
              </a:rPr>
              <a:t>Volume</a:t>
            </a:r>
            <a:r>
              <a:rPr lang="it-IT" dirty="0">
                <a:solidFill>
                  <a:schemeClr val="accent1"/>
                </a:solidFill>
              </a:rPr>
              <a:t>: 1.100-1.300 cm</a:t>
            </a:r>
            <a:r>
              <a:rPr lang="it-IT" baseline="30000" dirty="0">
                <a:solidFill>
                  <a:schemeClr val="accent1"/>
                </a:solidFill>
              </a:rPr>
              <a:t>3</a:t>
            </a:r>
          </a:p>
          <a:p>
            <a:r>
              <a:rPr lang="it-IT" b="1" dirty="0">
                <a:solidFill>
                  <a:schemeClr val="accent1"/>
                </a:solidFill>
              </a:rPr>
              <a:t>Neuroni</a:t>
            </a:r>
            <a:r>
              <a:rPr lang="it-IT" dirty="0">
                <a:solidFill>
                  <a:schemeClr val="accent1"/>
                </a:solidFill>
              </a:rPr>
              <a:t>: 100 miliardi circa</a:t>
            </a:r>
          </a:p>
          <a:p>
            <a:endParaRPr lang="it-IT" dirty="0">
              <a:solidFill>
                <a:schemeClr val="accent1"/>
              </a:solidFill>
            </a:endParaRPr>
          </a:p>
          <a:p>
            <a:r>
              <a:rPr lang="it-IT" dirty="0">
                <a:solidFill>
                  <a:schemeClr val="accent1"/>
                </a:solidFill>
              </a:rPr>
              <a:t>Ogni neurone crea circa 500 nuove connessioni al secondo</a:t>
            </a:r>
          </a:p>
          <a:p>
            <a:endParaRPr lang="it-IT" dirty="0">
              <a:solidFill>
                <a:schemeClr val="accent1"/>
              </a:solidFill>
            </a:endParaRPr>
          </a:p>
          <a:p>
            <a:r>
              <a:rPr lang="it-IT" dirty="0">
                <a:solidFill>
                  <a:schemeClr val="accent1"/>
                </a:solidFill>
              </a:rPr>
              <a:t>Tempo di costruzione: 300.000 anni</a:t>
            </a:r>
          </a:p>
          <a:p>
            <a:endParaRPr lang="it-IT" dirty="0">
              <a:solidFill>
                <a:schemeClr val="accent1"/>
              </a:solidFill>
            </a:endParaRPr>
          </a:p>
          <a:p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7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CA5C2E-FFF0-4478-802D-2ABB7171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Coltivate il genio</a:t>
            </a:r>
          </a:p>
        </p:txBody>
      </p:sp>
      <p:pic>
        <p:nvPicPr>
          <p:cNvPr id="5" name="Immagine 4">
            <a:hlinkClick r:id="rId2" action="ppaction://hlinkfile"/>
            <a:extLst>
              <a:ext uri="{FF2B5EF4-FFF2-40B4-BE49-F238E27FC236}">
                <a16:creationId xmlns:a16="http://schemas.microsoft.com/office/drawing/2014/main" id="{F15A580B-378B-45C3-8388-8BD2B6DC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97" y="1690688"/>
            <a:ext cx="7475838" cy="417256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81F43A-13B1-460C-9A52-E737B5BF3CFB}"/>
              </a:ext>
            </a:extLst>
          </p:cNvPr>
          <p:cNvSpPr txBox="1"/>
          <p:nvPr/>
        </p:nvSpPr>
        <p:spPr>
          <a:xfrm>
            <a:off x="8686800" y="1828800"/>
            <a:ext cx="2335427" cy="1200329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Intuizione</a:t>
            </a:r>
          </a:p>
          <a:p>
            <a:r>
              <a:rPr lang="it-IT" dirty="0">
                <a:solidFill>
                  <a:schemeClr val="accent1"/>
                </a:solidFill>
              </a:rPr>
              <a:t>Decisione</a:t>
            </a:r>
          </a:p>
          <a:p>
            <a:r>
              <a:rPr lang="it-IT" dirty="0">
                <a:solidFill>
                  <a:schemeClr val="accent1"/>
                </a:solidFill>
              </a:rPr>
              <a:t>Fantasia</a:t>
            </a:r>
          </a:p>
          <a:p>
            <a:r>
              <a:rPr lang="it-IT" dirty="0">
                <a:solidFill>
                  <a:schemeClr val="accent1"/>
                </a:solidFill>
              </a:rPr>
              <a:t>Velocità di esecuzione</a:t>
            </a:r>
          </a:p>
        </p:txBody>
      </p:sp>
    </p:spTree>
    <p:extLst>
      <p:ext uri="{BB962C8B-B14F-4D97-AF65-F5344CB8AC3E}">
        <p14:creationId xmlns:p14="http://schemas.microsoft.com/office/powerpoint/2010/main" val="1145882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90B5EA-E20F-4E6B-A01B-50A73A82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Corso di Laurea in Ingegneria Edile</a:t>
            </a:r>
          </a:p>
          <a:p>
            <a:r>
              <a:rPr lang="it-IT" dirty="0">
                <a:solidFill>
                  <a:schemeClr val="accent1"/>
                </a:solidFill>
              </a:rPr>
              <a:t>Elementi di Informatica</a:t>
            </a:r>
          </a:p>
          <a:p>
            <a:r>
              <a:rPr lang="it-IT" dirty="0" err="1">
                <a:solidFill>
                  <a:schemeClr val="accent1"/>
                </a:solidFill>
              </a:rPr>
              <a:t>a.a</a:t>
            </a:r>
            <a:r>
              <a:rPr lang="it-IT" dirty="0">
                <a:solidFill>
                  <a:schemeClr val="accent1"/>
                </a:solidFill>
              </a:rPr>
              <a:t>. 2017/2018</a:t>
            </a:r>
          </a:p>
          <a:p>
            <a:r>
              <a:rPr lang="it-IT" dirty="0">
                <a:solidFill>
                  <a:schemeClr val="accent1"/>
                </a:solidFill>
              </a:rPr>
              <a:t>Crediti: 6</a:t>
            </a:r>
          </a:p>
        </p:txBody>
      </p:sp>
    </p:spTree>
    <p:extLst>
      <p:ext uri="{BB962C8B-B14F-4D97-AF65-F5344CB8AC3E}">
        <p14:creationId xmlns:p14="http://schemas.microsoft.com/office/powerpoint/2010/main" val="2747077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97EAD-AC79-47E3-B9F9-A2AD54CA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1"/>
                </a:solidFill>
              </a:rPr>
              <a:t>Bio</a:t>
            </a:r>
            <a:r>
              <a:rPr lang="it-IT" dirty="0">
                <a:solidFill>
                  <a:schemeClr val="accent1"/>
                </a:solidFill>
              </a:rPr>
              <a:t> Sketch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B0AC81-32E9-4382-B541-F4F0DA18F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1"/>
                </a:solidFill>
              </a:rPr>
              <a:t>I’m</a:t>
            </a:r>
            <a:r>
              <a:rPr lang="it-IT" dirty="0">
                <a:solidFill>
                  <a:schemeClr val="accent1"/>
                </a:solidFill>
              </a:rPr>
              <a:t> associate professor of </a:t>
            </a:r>
            <a:r>
              <a:rPr lang="it-IT" dirty="0" err="1">
                <a:solidFill>
                  <a:schemeClr val="accent1"/>
                </a:solidFill>
              </a:rPr>
              <a:t>CyberSecurity</a:t>
            </a:r>
            <a:r>
              <a:rPr lang="it-IT" dirty="0">
                <a:solidFill>
                  <a:schemeClr val="accent1"/>
                </a:solidFill>
              </a:rPr>
              <a:t> @ </a:t>
            </a:r>
            <a:r>
              <a:rPr lang="it-IT" dirty="0" err="1">
                <a:solidFill>
                  <a:schemeClr val="accent1"/>
                </a:solidFill>
              </a:rPr>
              <a:t>Dept</a:t>
            </a:r>
            <a:r>
              <a:rPr lang="it-IT" dirty="0">
                <a:solidFill>
                  <a:schemeClr val="accent1"/>
                </a:solidFill>
              </a:rPr>
              <a:t>. Of Engineering (</a:t>
            </a:r>
            <a:r>
              <a:rPr lang="it-IT" dirty="0" err="1">
                <a:solidFill>
                  <a:schemeClr val="accent1"/>
                </a:solidFill>
              </a:rPr>
              <a:t>University</a:t>
            </a:r>
            <a:r>
              <a:rPr lang="it-IT" dirty="0">
                <a:solidFill>
                  <a:schemeClr val="accent1"/>
                </a:solidFill>
              </a:rPr>
              <a:t> of Sannio)</a:t>
            </a:r>
          </a:p>
          <a:p>
            <a:r>
              <a:rPr lang="it-IT" dirty="0">
                <a:solidFill>
                  <a:schemeClr val="accent1"/>
                </a:solidFill>
              </a:rPr>
              <a:t>My </a:t>
            </a:r>
            <a:r>
              <a:rPr lang="it-IT" dirty="0" err="1">
                <a:solidFill>
                  <a:schemeClr val="accent1"/>
                </a:solidFill>
              </a:rPr>
              <a:t>research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topics</a:t>
            </a:r>
            <a:r>
              <a:rPr lang="it-IT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it-IT" dirty="0">
                <a:solidFill>
                  <a:schemeClr val="accent1"/>
                </a:solidFill>
              </a:rPr>
              <a:t>Malware Analysis</a:t>
            </a:r>
          </a:p>
          <a:p>
            <a:pPr lvl="1"/>
            <a:r>
              <a:rPr lang="it-IT" dirty="0">
                <a:solidFill>
                  <a:schemeClr val="accent1"/>
                </a:solidFill>
              </a:rPr>
              <a:t>Data </a:t>
            </a:r>
            <a:r>
              <a:rPr lang="it-IT" dirty="0" err="1">
                <a:solidFill>
                  <a:schemeClr val="accent1"/>
                </a:solidFill>
              </a:rPr>
              <a:t>Protection</a:t>
            </a:r>
            <a:endParaRPr lang="it-IT" dirty="0">
              <a:solidFill>
                <a:schemeClr val="accent1"/>
              </a:solidFill>
            </a:endParaRPr>
          </a:p>
          <a:p>
            <a:pPr lvl="1"/>
            <a:r>
              <a:rPr lang="it-IT" dirty="0">
                <a:solidFill>
                  <a:schemeClr val="accent1"/>
                </a:solidFill>
              </a:rPr>
              <a:t>Digital </a:t>
            </a:r>
            <a:r>
              <a:rPr lang="it-IT" dirty="0" err="1">
                <a:solidFill>
                  <a:schemeClr val="accent1"/>
                </a:solidFill>
              </a:rPr>
              <a:t>Forensics</a:t>
            </a:r>
            <a:endParaRPr lang="it-IT" dirty="0">
              <a:solidFill>
                <a:schemeClr val="accent1"/>
              </a:solidFill>
            </a:endParaRPr>
          </a:p>
          <a:p>
            <a:pPr lvl="1"/>
            <a:r>
              <a:rPr lang="it-IT" dirty="0">
                <a:solidFill>
                  <a:schemeClr val="accent1"/>
                </a:solidFill>
              </a:rPr>
              <a:t>OSINT</a:t>
            </a:r>
          </a:p>
          <a:p>
            <a:r>
              <a:rPr lang="it-IT" dirty="0" err="1">
                <a:solidFill>
                  <a:schemeClr val="accent1"/>
                </a:solidFill>
              </a:rPr>
              <a:t>I’m</a:t>
            </a:r>
            <a:r>
              <a:rPr lang="it-IT" dirty="0">
                <a:solidFill>
                  <a:schemeClr val="accent1"/>
                </a:solidFill>
              </a:rPr>
              <a:t> the </a:t>
            </a:r>
            <a:r>
              <a:rPr lang="it-IT" dirty="0" err="1">
                <a:solidFill>
                  <a:schemeClr val="accent1"/>
                </a:solidFill>
              </a:rPr>
              <a:t>director</a:t>
            </a:r>
            <a:r>
              <a:rPr lang="it-IT" dirty="0">
                <a:solidFill>
                  <a:schemeClr val="accent1"/>
                </a:solidFill>
              </a:rPr>
              <a:t> of the first </a:t>
            </a:r>
            <a:r>
              <a:rPr lang="it-IT" dirty="0" err="1">
                <a:solidFill>
                  <a:schemeClr val="accent1"/>
                </a:solidFill>
              </a:rPr>
              <a:t>academic</a:t>
            </a:r>
            <a:r>
              <a:rPr lang="it-IT" dirty="0">
                <a:solidFill>
                  <a:schemeClr val="accent1"/>
                </a:solidFill>
              </a:rPr>
              <a:t> Malware Lab in </a:t>
            </a:r>
            <a:r>
              <a:rPr lang="it-IT" dirty="0" err="1">
                <a:solidFill>
                  <a:schemeClr val="accent1"/>
                </a:solidFill>
              </a:rPr>
              <a:t>Ital</a:t>
            </a:r>
            <a:r>
              <a:rPr lang="it-IT" dirty="0">
                <a:solidFill>
                  <a:schemeClr val="accent1"/>
                </a:solidFill>
              </a:rPr>
              <a:t>, ZLAB (www.iswatlab.eu)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4EF9D53-3B77-4084-B57E-9D7A66C2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Corrado Aaron Visaggio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9A4D52-FECB-4646-9D0E-A32C1BB6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803E-C22C-42B7-A39A-D29031D9AF6A}" type="slidenum">
              <a:rPr lang="it-IT" smtClean="0"/>
              <a:t>32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A3474D-BCF7-45DD-9FAC-965C405AE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17" y="2413000"/>
            <a:ext cx="3045883" cy="228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38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36A17C-534F-4986-B1AE-B5819EE8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Lezioni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556BA9-0893-43DB-BEB8-1BB711C7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Lunedì: 9-11 aula A2</a:t>
            </a:r>
          </a:p>
          <a:p>
            <a:r>
              <a:rPr lang="it-IT" dirty="0">
                <a:solidFill>
                  <a:schemeClr val="accent1"/>
                </a:solidFill>
              </a:rPr>
              <a:t>Giovedì: 9-11 aula A2</a:t>
            </a:r>
          </a:p>
        </p:txBody>
      </p:sp>
    </p:spTree>
    <p:extLst>
      <p:ext uri="{BB962C8B-B14F-4D97-AF65-F5344CB8AC3E}">
        <p14:creationId xmlns:p14="http://schemas.microsoft.com/office/powerpoint/2010/main" val="3439408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96B0AB-FD70-46B8-B923-E130430B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Calendario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09F99D-5466-476A-A700-E8BB30837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1"/>
                </a:solidFill>
              </a:rPr>
              <a:t>Attività didattiche frontali: 27 febbraio 2018 – 06 giugno 2018 (13 settimane) </a:t>
            </a:r>
          </a:p>
          <a:p>
            <a:r>
              <a:rPr lang="it-IT" dirty="0">
                <a:solidFill>
                  <a:schemeClr val="accent1"/>
                </a:solidFill>
              </a:rPr>
              <a:t>Vacanze pasquali: 29 marzo 2018 – 4 aprile 2018</a:t>
            </a:r>
          </a:p>
          <a:p>
            <a:r>
              <a:rPr lang="it-IT" dirty="0">
                <a:solidFill>
                  <a:schemeClr val="accent1"/>
                </a:solidFill>
              </a:rPr>
              <a:t>Periodo di valutazione: 7 giugno 2018 - 31 luglio 2018</a:t>
            </a:r>
          </a:p>
          <a:p>
            <a:pPr lvl="1"/>
            <a:r>
              <a:rPr lang="it-IT" dirty="0">
                <a:solidFill>
                  <a:srgbClr val="FF0000"/>
                </a:solidFill>
              </a:rPr>
              <a:t>2 Appelli</a:t>
            </a:r>
          </a:p>
          <a:p>
            <a:r>
              <a:rPr lang="it-IT" dirty="0">
                <a:solidFill>
                  <a:schemeClr val="accent1"/>
                </a:solidFill>
              </a:rPr>
              <a:t>Settembre 2018</a:t>
            </a:r>
          </a:p>
          <a:p>
            <a:pPr lvl="1"/>
            <a:r>
              <a:rPr lang="it-IT" dirty="0">
                <a:solidFill>
                  <a:srgbClr val="FF0000"/>
                </a:solidFill>
              </a:rPr>
              <a:t>1 Appello</a:t>
            </a:r>
          </a:p>
          <a:p>
            <a:r>
              <a:rPr lang="it-IT" dirty="0">
                <a:solidFill>
                  <a:schemeClr val="accent1"/>
                </a:solidFill>
              </a:rPr>
              <a:t>I semestre </a:t>
            </a:r>
            <a:r>
              <a:rPr lang="it-IT" dirty="0" err="1">
                <a:solidFill>
                  <a:schemeClr val="accent1"/>
                </a:solidFill>
              </a:rPr>
              <a:t>a.a</a:t>
            </a:r>
            <a:r>
              <a:rPr lang="it-IT" dirty="0">
                <a:solidFill>
                  <a:schemeClr val="accent1"/>
                </a:solidFill>
              </a:rPr>
              <a:t>. 2018/2019</a:t>
            </a:r>
          </a:p>
          <a:p>
            <a:pPr lvl="1"/>
            <a:r>
              <a:rPr lang="it-IT" dirty="0">
                <a:solidFill>
                  <a:srgbClr val="FF0000"/>
                </a:solidFill>
              </a:rPr>
              <a:t>1 Appello</a:t>
            </a:r>
          </a:p>
          <a:p>
            <a:r>
              <a:rPr lang="it-IT" dirty="0">
                <a:solidFill>
                  <a:schemeClr val="accent1"/>
                </a:solidFill>
              </a:rPr>
              <a:t>Periodo di Valutazione: Gennaio 2019-Febbraio 2019</a:t>
            </a:r>
          </a:p>
          <a:p>
            <a:pPr lvl="1"/>
            <a:r>
              <a:rPr lang="it-IT" dirty="0">
                <a:solidFill>
                  <a:srgbClr val="FF0000"/>
                </a:solidFill>
              </a:rPr>
              <a:t>2 Appelli</a:t>
            </a:r>
          </a:p>
          <a:p>
            <a:pPr lvl="1"/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04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4B6215-C2D2-4F41-96BC-CCB6D7C1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Ricevimento Studenti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C7B733-BB52-4E9E-9379-EACE4C424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Lunedì: 11:00-13:00</a:t>
            </a:r>
          </a:p>
          <a:p>
            <a:r>
              <a:rPr lang="it-IT" dirty="0">
                <a:solidFill>
                  <a:schemeClr val="accent1"/>
                </a:solidFill>
              </a:rPr>
              <a:t>I piano (prima traversa a </a:t>
            </a:r>
            <a:r>
              <a:rPr lang="it-IT" dirty="0" err="1">
                <a:solidFill>
                  <a:schemeClr val="accent1"/>
                </a:solidFill>
              </a:rPr>
              <a:t>sx</a:t>
            </a:r>
            <a:r>
              <a:rPr lang="it-IT" dirty="0">
                <a:solidFill>
                  <a:schemeClr val="accent1"/>
                </a:solidFill>
              </a:rPr>
              <a:t>, prima porta a </a:t>
            </a:r>
            <a:r>
              <a:rPr lang="it-IT" dirty="0" err="1">
                <a:solidFill>
                  <a:schemeClr val="accent1"/>
                </a:solidFill>
              </a:rPr>
              <a:t>sx</a:t>
            </a:r>
            <a:r>
              <a:rPr lang="it-IT" dirty="0">
                <a:solidFill>
                  <a:schemeClr val="accent1"/>
                </a:solidFill>
              </a:rPr>
              <a:t>, quella da cui proviene di solito la musica) - Palazzo ex-poste ex-</a:t>
            </a:r>
            <a:r>
              <a:rPr lang="it-IT" dirty="0" err="1">
                <a:solidFill>
                  <a:schemeClr val="accent1"/>
                </a:solidFill>
              </a:rPr>
              <a:t>rcost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>
                <a:solidFill>
                  <a:schemeClr val="accent1"/>
                </a:solidFill>
                <a:hlinkClick r:id="rId2"/>
              </a:rPr>
              <a:t>visaggio@unisannio.it</a:t>
            </a:r>
            <a:r>
              <a:rPr lang="it-IT" dirty="0">
                <a:solidFill>
                  <a:schemeClr val="accent1"/>
                </a:solidFill>
              </a:rPr>
              <a:t>, ma preferisco aaron.visaggio@gmail.com</a:t>
            </a:r>
          </a:p>
        </p:txBody>
      </p:sp>
    </p:spTree>
    <p:extLst>
      <p:ext uri="{BB962C8B-B14F-4D97-AF65-F5344CB8AC3E}">
        <p14:creationId xmlns:p14="http://schemas.microsoft.com/office/powerpoint/2010/main" val="752784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B70CFD-B60F-4B65-AAC2-59D7D5E7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1"/>
                </a:solidFill>
              </a:rPr>
              <a:t>WebSite</a:t>
            </a:r>
            <a:r>
              <a:rPr lang="it-IT" dirty="0">
                <a:solidFill>
                  <a:schemeClr val="accent1"/>
                </a:solidFill>
              </a:rPr>
              <a:t> del materiale didattico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EA8B8B-E5F1-4364-8F4E-002FCCA3B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www.iswatlab-eu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2FC325-DFED-4C5F-9978-03D020B6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8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E9C186-CE73-4A0D-9623-3423C74E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Libri di testo Consigliati…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D80D47-EF51-46D5-BBFD-C896FDF20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475" y="1566132"/>
            <a:ext cx="6798276" cy="116471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Dino </a:t>
            </a:r>
            <a:r>
              <a:rPr lang="it-IT" dirty="0" err="1">
                <a:solidFill>
                  <a:schemeClr val="accent1"/>
                </a:solidFill>
              </a:rPr>
              <a:t>Mandrioli</a:t>
            </a:r>
            <a:r>
              <a:rPr lang="it-IT" dirty="0">
                <a:solidFill>
                  <a:schemeClr val="accent1"/>
                </a:solidFill>
              </a:rPr>
              <a:t>, Gianpaolo </a:t>
            </a:r>
            <a:r>
              <a:rPr lang="it-IT" dirty="0" err="1">
                <a:solidFill>
                  <a:schemeClr val="accent1"/>
                </a:solidFill>
              </a:rPr>
              <a:t>Cugola</a:t>
            </a:r>
            <a:r>
              <a:rPr lang="it-IT" dirty="0">
                <a:solidFill>
                  <a:schemeClr val="accent1"/>
                </a:solidFill>
              </a:rPr>
              <a:t>, Licia Sbattella, Paolo Cremonesi e Stefano Ceri, </a:t>
            </a:r>
            <a:r>
              <a:rPr lang="it-IT" b="1" dirty="0">
                <a:solidFill>
                  <a:schemeClr val="accent1"/>
                </a:solidFill>
              </a:rPr>
              <a:t>Informatica: arte e mestiere</a:t>
            </a:r>
            <a:r>
              <a:rPr lang="it-IT" dirty="0">
                <a:solidFill>
                  <a:schemeClr val="accent1"/>
                </a:solidFill>
              </a:rPr>
              <a:t>, </a:t>
            </a:r>
            <a:r>
              <a:rPr lang="it-IT" dirty="0" err="1">
                <a:solidFill>
                  <a:schemeClr val="accent1"/>
                </a:solidFill>
              </a:rPr>
              <a:t>McGraw</a:t>
            </a:r>
            <a:r>
              <a:rPr lang="it-IT" dirty="0">
                <a:solidFill>
                  <a:schemeClr val="accent1"/>
                </a:solidFill>
              </a:rPr>
              <a:t> Hill, IV Edizione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6C3925-F4F6-4A55-9339-085C5244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6132"/>
            <a:ext cx="1682578" cy="218871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6223E5-8416-4999-9AA1-1419818C7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944457"/>
            <a:ext cx="1682577" cy="2355608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EAF4849-CA92-4F57-A552-D248198EBF08}"/>
              </a:ext>
            </a:extLst>
          </p:cNvPr>
          <p:cNvSpPr txBox="1">
            <a:spLocks/>
          </p:cNvSpPr>
          <p:nvPr/>
        </p:nvSpPr>
        <p:spPr>
          <a:xfrm>
            <a:off x="3560804" y="4264030"/>
            <a:ext cx="6798276" cy="116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Brian </a:t>
            </a:r>
            <a:r>
              <a:rPr lang="it-IT" dirty="0" err="1">
                <a:solidFill>
                  <a:schemeClr val="accent1"/>
                </a:solidFill>
              </a:rPr>
              <a:t>Kernighan</a:t>
            </a:r>
            <a:r>
              <a:rPr lang="it-IT" dirty="0">
                <a:solidFill>
                  <a:schemeClr val="accent1"/>
                </a:solidFill>
              </a:rPr>
              <a:t> e Dennis Ritchie, </a:t>
            </a:r>
            <a:r>
              <a:rPr lang="it-IT" b="1" dirty="0">
                <a:solidFill>
                  <a:schemeClr val="accent1"/>
                </a:solidFill>
              </a:rPr>
              <a:t>Linguaggio C</a:t>
            </a:r>
            <a:r>
              <a:rPr lang="it-IT" dirty="0">
                <a:solidFill>
                  <a:schemeClr val="accent1"/>
                </a:solidFill>
              </a:rPr>
              <a:t>, Jackson Libri, 1989.</a:t>
            </a:r>
          </a:p>
        </p:txBody>
      </p:sp>
    </p:spTree>
    <p:extLst>
      <p:ext uri="{BB962C8B-B14F-4D97-AF65-F5344CB8AC3E}">
        <p14:creationId xmlns:p14="http://schemas.microsoft.com/office/powerpoint/2010/main" val="1471519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56A92D-E0A1-42FF-8B8B-1E4E0143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… Libri di testo Consigliati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B940AC-CC00-406C-AE59-554CA0E4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3978" y="1825625"/>
            <a:ext cx="6089821" cy="4351338"/>
          </a:xfrm>
        </p:spPr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Carlo Mazzone, </a:t>
            </a:r>
            <a:r>
              <a:rPr lang="it-IT" b="1" dirty="0">
                <a:solidFill>
                  <a:schemeClr val="accent1"/>
                </a:solidFill>
              </a:rPr>
              <a:t>C e C++ le chiavi della programmazione</a:t>
            </a:r>
            <a:r>
              <a:rPr lang="it-IT" dirty="0">
                <a:solidFill>
                  <a:schemeClr val="accent1"/>
                </a:solidFill>
              </a:rPr>
              <a:t>, Edizioni LSWR, 2016</a:t>
            </a:r>
          </a:p>
        </p:txBody>
      </p:sp>
      <p:pic>
        <p:nvPicPr>
          <p:cNvPr id="2050" name="Picture 2" descr="C e C++: Le chiavi della programmazione di [Mazzone, Carlo]">
            <a:extLst>
              <a:ext uri="{FF2B5EF4-FFF2-40B4-BE49-F238E27FC236}">
                <a16:creationId xmlns:a16="http://schemas.microsoft.com/office/drawing/2014/main" id="{B2E0CE10-EEE4-46DB-BE52-B39272527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80" y="1825625"/>
            <a:ext cx="3080748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2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3C812B-D77B-4EC7-B21F-73B48299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Esame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030AEE-EE32-488F-ABA4-200AA711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Prova Scritta</a:t>
            </a:r>
          </a:p>
          <a:p>
            <a:r>
              <a:rPr lang="it-IT" dirty="0">
                <a:solidFill>
                  <a:schemeClr val="accent1"/>
                </a:solidFill>
              </a:rPr>
              <a:t>Prova Orale</a:t>
            </a:r>
          </a:p>
        </p:txBody>
      </p:sp>
    </p:spTree>
    <p:extLst>
      <p:ext uri="{BB962C8B-B14F-4D97-AF65-F5344CB8AC3E}">
        <p14:creationId xmlns:p14="http://schemas.microsoft.com/office/powerpoint/2010/main" val="339798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CB7E8B-7E3B-4CDA-BED6-69EA2895F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222" y="2921385"/>
            <a:ext cx="10515600" cy="1015229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12 23 34 45 56 67 78 89 110 320 456 678 1 234 567 789 908 789 456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1 0 0 123 587 679 564 32 123 567 789 103 489 3 9 9 5 13 22 65 45 90</a:t>
            </a:r>
          </a:p>
          <a:p>
            <a:pPr marL="0" indent="0">
              <a:buNone/>
            </a:pP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27D436-97BA-4E61-BD2D-D80F37D9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Programma del corso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4A748E-C4A6-4152-A953-F31E98C26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9305"/>
          </a:xfrm>
        </p:spPr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Concetto di algoritmo e programma</a:t>
            </a:r>
          </a:p>
          <a:p>
            <a:r>
              <a:rPr lang="it-IT" dirty="0">
                <a:solidFill>
                  <a:schemeClr val="accent1"/>
                </a:solidFill>
              </a:rPr>
              <a:t>Linguaggio C</a:t>
            </a:r>
          </a:p>
          <a:p>
            <a:r>
              <a:rPr lang="it-IT" dirty="0">
                <a:solidFill>
                  <a:schemeClr val="accent1"/>
                </a:solidFill>
              </a:rPr>
              <a:t>Codifica dell’informazione</a:t>
            </a:r>
          </a:p>
          <a:p>
            <a:r>
              <a:rPr lang="it-IT" dirty="0">
                <a:solidFill>
                  <a:schemeClr val="accent1"/>
                </a:solidFill>
              </a:rPr>
              <a:t>Architettura del calcolatore</a:t>
            </a:r>
          </a:p>
          <a:p>
            <a:r>
              <a:rPr lang="it-IT" dirty="0">
                <a:solidFill>
                  <a:schemeClr val="accent1"/>
                </a:solidFill>
              </a:rPr>
              <a:t>Elementi di sistemi operativi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1A0996E-CDF3-4D49-A6B1-55D30951133D}"/>
              </a:ext>
            </a:extLst>
          </p:cNvPr>
          <p:cNvSpPr/>
          <p:nvPr/>
        </p:nvSpPr>
        <p:spPr>
          <a:xfrm>
            <a:off x="926757" y="4669867"/>
            <a:ext cx="10762735" cy="1730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it-IT" sz="2400" dirty="0"/>
              <a:t>ESERCITATEVI AL CALCOLATORE! LA PROGRAMMAZIONE NON SI IMPARA SULLA CARTA!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2400" dirty="0"/>
              <a:t>IO NON SONO UN COMPILATORE!-&gt; SLIDE SUCCESSIVA</a:t>
            </a:r>
          </a:p>
        </p:txBody>
      </p:sp>
    </p:spTree>
    <p:extLst>
      <p:ext uri="{BB962C8B-B14F-4D97-AF65-F5344CB8AC3E}">
        <p14:creationId xmlns:p14="http://schemas.microsoft.com/office/powerpoint/2010/main" val="18498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452EB0C-6158-46B8-A52E-F61C89F1E4E3}"/>
              </a:ext>
            </a:extLst>
          </p:cNvPr>
          <p:cNvSpPr/>
          <p:nvPr/>
        </p:nvSpPr>
        <p:spPr>
          <a:xfrm>
            <a:off x="4151870" y="1161533"/>
            <a:ext cx="2829698" cy="494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SCRIVO/CORREGGO IL PROGRAMMA</a:t>
            </a:r>
          </a:p>
        </p:txBody>
      </p:sp>
      <p:sp>
        <p:nvSpPr>
          <p:cNvPr id="6" name="Rombo 5">
            <a:extLst>
              <a:ext uri="{FF2B5EF4-FFF2-40B4-BE49-F238E27FC236}">
                <a16:creationId xmlns:a16="http://schemas.microsoft.com/office/drawing/2014/main" id="{FE582EF2-1D0B-4A9F-8E54-032A44927B46}"/>
              </a:ext>
            </a:extLst>
          </p:cNvPr>
          <p:cNvSpPr/>
          <p:nvPr/>
        </p:nvSpPr>
        <p:spPr>
          <a:xfrm>
            <a:off x="4337221" y="2150074"/>
            <a:ext cx="2458995" cy="10750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COMPILA?</a:t>
            </a:r>
          </a:p>
        </p:txBody>
      </p:sp>
      <p:sp>
        <p:nvSpPr>
          <p:cNvPr id="8" name="Rombo 7">
            <a:extLst>
              <a:ext uri="{FF2B5EF4-FFF2-40B4-BE49-F238E27FC236}">
                <a16:creationId xmlns:a16="http://schemas.microsoft.com/office/drawing/2014/main" id="{3AA7133B-E4B8-4A9A-8156-788E57BFB7E4}"/>
              </a:ext>
            </a:extLst>
          </p:cNvPr>
          <p:cNvSpPr/>
          <p:nvPr/>
        </p:nvSpPr>
        <p:spPr>
          <a:xfrm>
            <a:off x="1594021" y="3009414"/>
            <a:ext cx="2644346" cy="165168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HO UNA VAGA IDEA DI COSA HO SCRITTO?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AB343B8-C455-464D-9824-FE1F99E3BC50}"/>
              </a:ext>
            </a:extLst>
          </p:cNvPr>
          <p:cNvSpPr/>
          <p:nvPr/>
        </p:nvSpPr>
        <p:spPr>
          <a:xfrm>
            <a:off x="4140027" y="5345094"/>
            <a:ext cx="2829698" cy="494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CHIEDI AL PROF.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FE7C93A-7A83-4C0D-BBCC-B4D547167894}"/>
              </a:ext>
            </a:extLst>
          </p:cNvPr>
          <p:cNvSpPr/>
          <p:nvPr/>
        </p:nvSpPr>
        <p:spPr>
          <a:xfrm>
            <a:off x="1099751" y="5338372"/>
            <a:ext cx="2829698" cy="494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PUOI ANDARE AL PUB</a:t>
            </a:r>
          </a:p>
        </p:txBody>
      </p:sp>
      <p:sp>
        <p:nvSpPr>
          <p:cNvPr id="11" name="Rombo 10">
            <a:extLst>
              <a:ext uri="{FF2B5EF4-FFF2-40B4-BE49-F238E27FC236}">
                <a16:creationId xmlns:a16="http://schemas.microsoft.com/office/drawing/2014/main" id="{1E4526D3-9465-430E-B8DB-CA1290B59D51}"/>
              </a:ext>
            </a:extLst>
          </p:cNvPr>
          <p:cNvSpPr/>
          <p:nvPr/>
        </p:nvSpPr>
        <p:spPr>
          <a:xfrm>
            <a:off x="7178250" y="3141348"/>
            <a:ext cx="2912067" cy="10750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COMPRENDO GLI ERRORI?</a:t>
            </a:r>
          </a:p>
        </p:txBody>
      </p:sp>
      <p:sp>
        <p:nvSpPr>
          <p:cNvPr id="12" name="Rombo 11">
            <a:extLst>
              <a:ext uri="{FF2B5EF4-FFF2-40B4-BE49-F238E27FC236}">
                <a16:creationId xmlns:a16="http://schemas.microsoft.com/office/drawing/2014/main" id="{91448DEF-E473-42E3-9B37-9EE792C1EFAC}"/>
              </a:ext>
            </a:extLst>
          </p:cNvPr>
          <p:cNvSpPr/>
          <p:nvPr/>
        </p:nvSpPr>
        <p:spPr>
          <a:xfrm>
            <a:off x="7631323" y="5047988"/>
            <a:ext cx="2458995" cy="10750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SICURO?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8FCF941-9D1A-4F41-AADF-5CA28F2631C4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566719" y="1655804"/>
            <a:ext cx="0" cy="49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A9A4C21D-6685-43C5-B2E7-96840A46FA44}"/>
              </a:ext>
            </a:extLst>
          </p:cNvPr>
          <p:cNvCxnSpPr>
            <a:stCxn id="6" idx="1"/>
            <a:endCxn id="8" idx="0"/>
          </p:cNvCxnSpPr>
          <p:nvPr/>
        </p:nvCxnSpPr>
        <p:spPr>
          <a:xfrm rot="10800000" flipV="1">
            <a:off x="2916195" y="2687592"/>
            <a:ext cx="1421027" cy="3218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C6D5FB7D-4C79-40DF-9643-6DDF2AF089DE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6796216" y="2687593"/>
            <a:ext cx="1838068" cy="453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D183FB5F-FD87-4296-9236-273DCCAD9C89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4238367" y="3835257"/>
            <a:ext cx="1316509" cy="1509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DF2F879D-B2C3-4228-AD7D-9753CE664C93}"/>
              </a:ext>
            </a:extLst>
          </p:cNvPr>
          <p:cNvCxnSpPr>
            <a:stCxn id="8" idx="1"/>
            <a:endCxn id="10" idx="1"/>
          </p:cNvCxnSpPr>
          <p:nvPr/>
        </p:nvCxnSpPr>
        <p:spPr>
          <a:xfrm rot="10800000" flipV="1">
            <a:off x="1099751" y="3835256"/>
            <a:ext cx="494270" cy="1750251"/>
          </a:xfrm>
          <a:prstGeom prst="bentConnector3">
            <a:avLst>
              <a:gd name="adj1" fmla="val 1462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8037F008-A680-4690-BB8E-A7403E44DD0E}"/>
              </a:ext>
            </a:extLst>
          </p:cNvPr>
          <p:cNvCxnSpPr>
            <a:cxnSpLocks/>
            <a:stCxn id="11" idx="3"/>
            <a:endCxn id="4" idx="3"/>
          </p:cNvCxnSpPr>
          <p:nvPr/>
        </p:nvCxnSpPr>
        <p:spPr>
          <a:xfrm flipH="1" flipV="1">
            <a:off x="6981568" y="1408669"/>
            <a:ext cx="3108749" cy="2270198"/>
          </a:xfrm>
          <a:prstGeom prst="bentConnector3">
            <a:avLst>
              <a:gd name="adj1" fmla="val -73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a gomito 25">
            <a:extLst>
              <a:ext uri="{FF2B5EF4-FFF2-40B4-BE49-F238E27FC236}">
                <a16:creationId xmlns:a16="http://schemas.microsoft.com/office/drawing/2014/main" id="{2C8C091D-370F-4C09-AE79-0FE66EA5B468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rot="10800000" flipH="1" flipV="1">
            <a:off x="7178249" y="3678866"/>
            <a:ext cx="1682571" cy="1369121"/>
          </a:xfrm>
          <a:prstGeom prst="bentConnector4">
            <a:avLst>
              <a:gd name="adj1" fmla="val -13586"/>
              <a:gd name="adj2" fmla="val 69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C50FD6F-3CBB-4D69-83A9-EA5F9A62DBF0}"/>
              </a:ext>
            </a:extLst>
          </p:cNvPr>
          <p:cNvCxnSpPr>
            <a:stCxn id="12" idx="1"/>
            <a:endCxn id="9" idx="3"/>
          </p:cNvCxnSpPr>
          <p:nvPr/>
        </p:nvCxnSpPr>
        <p:spPr>
          <a:xfrm flipH="1">
            <a:off x="6969725" y="5585507"/>
            <a:ext cx="661598" cy="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a gomito 29">
            <a:extLst>
              <a:ext uri="{FF2B5EF4-FFF2-40B4-BE49-F238E27FC236}">
                <a16:creationId xmlns:a16="http://schemas.microsoft.com/office/drawing/2014/main" id="{67B197D6-A3F8-47CA-A24F-ACA7207A1CDF}"/>
              </a:ext>
            </a:extLst>
          </p:cNvPr>
          <p:cNvCxnSpPr>
            <a:cxnSpLocks/>
            <a:stCxn id="12" idx="3"/>
            <a:endCxn id="31" idx="2"/>
          </p:cNvCxnSpPr>
          <p:nvPr/>
        </p:nvCxnSpPr>
        <p:spPr>
          <a:xfrm flipV="1">
            <a:off x="10090318" y="2449861"/>
            <a:ext cx="1207876" cy="31356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E84D424-0FC3-4506-9065-679F2EEE17CB}"/>
              </a:ext>
            </a:extLst>
          </p:cNvPr>
          <p:cNvSpPr/>
          <p:nvPr/>
        </p:nvSpPr>
        <p:spPr>
          <a:xfrm>
            <a:off x="10441459" y="1356016"/>
            <a:ext cx="1713470" cy="1093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RILEGGI OUTPUT DEL COMPILATORE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6EF22454-AB43-4E61-9A0B-938C99C77C45}"/>
              </a:ext>
            </a:extLst>
          </p:cNvPr>
          <p:cNvCxnSpPr>
            <a:cxnSpLocks/>
            <a:stCxn id="31" idx="1"/>
            <a:endCxn id="11" idx="0"/>
          </p:cNvCxnSpPr>
          <p:nvPr/>
        </p:nvCxnSpPr>
        <p:spPr>
          <a:xfrm rot="10800000" flipV="1">
            <a:off x="8634285" y="1902938"/>
            <a:ext cx="1807175" cy="12384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F736D69-5649-43FF-B9AF-7449159E87A3}"/>
              </a:ext>
            </a:extLst>
          </p:cNvPr>
          <p:cNvSpPr txBox="1"/>
          <p:nvPr/>
        </p:nvSpPr>
        <p:spPr>
          <a:xfrm>
            <a:off x="6895070" y="2235743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0E9F80D-3FCD-4DD9-9740-DE826B4FDC7E}"/>
              </a:ext>
            </a:extLst>
          </p:cNvPr>
          <p:cNvSpPr txBox="1"/>
          <p:nvPr/>
        </p:nvSpPr>
        <p:spPr>
          <a:xfrm>
            <a:off x="6968182" y="3267532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0C743F3-FF0D-4D81-8842-2F32B2E55BA9}"/>
              </a:ext>
            </a:extLst>
          </p:cNvPr>
          <p:cNvSpPr txBox="1"/>
          <p:nvPr/>
        </p:nvSpPr>
        <p:spPr>
          <a:xfrm>
            <a:off x="10090318" y="5216174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D300A83-15CC-4EEA-BB17-4840BF7D6611}"/>
              </a:ext>
            </a:extLst>
          </p:cNvPr>
          <p:cNvSpPr txBox="1"/>
          <p:nvPr/>
        </p:nvSpPr>
        <p:spPr>
          <a:xfrm>
            <a:off x="4297061" y="3434894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8D8B8E3-FFF7-45EB-B738-CC14B5047951}"/>
              </a:ext>
            </a:extLst>
          </p:cNvPr>
          <p:cNvSpPr txBox="1"/>
          <p:nvPr/>
        </p:nvSpPr>
        <p:spPr>
          <a:xfrm>
            <a:off x="3758512" y="2203141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SI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0D11795-5C93-4D50-96F6-B4244317BCB4}"/>
              </a:ext>
            </a:extLst>
          </p:cNvPr>
          <p:cNvSpPr txBox="1"/>
          <p:nvPr/>
        </p:nvSpPr>
        <p:spPr>
          <a:xfrm>
            <a:off x="1373659" y="3347166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SI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261BB92-B5C2-4449-8EFC-8F3CF2440A17}"/>
              </a:ext>
            </a:extLst>
          </p:cNvPr>
          <p:cNvSpPr txBox="1"/>
          <p:nvPr/>
        </p:nvSpPr>
        <p:spPr>
          <a:xfrm>
            <a:off x="7297180" y="5176221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SI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D89D21D-47C4-4D2D-8067-EDC716FF5B66}"/>
              </a:ext>
            </a:extLst>
          </p:cNvPr>
          <p:cNvSpPr txBox="1"/>
          <p:nvPr/>
        </p:nvSpPr>
        <p:spPr>
          <a:xfrm>
            <a:off x="9914235" y="3307809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SI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D473E199-4EEF-45B6-A523-21DF31FDFFB0}"/>
              </a:ext>
            </a:extLst>
          </p:cNvPr>
          <p:cNvSpPr/>
          <p:nvPr/>
        </p:nvSpPr>
        <p:spPr>
          <a:xfrm>
            <a:off x="5013752" y="86495"/>
            <a:ext cx="1082248" cy="52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START</a:t>
            </a: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4259C2F-4EF4-46ED-B10A-7156C9D16EC0}"/>
              </a:ext>
            </a:extLst>
          </p:cNvPr>
          <p:cNvCxnSpPr>
            <a:stCxn id="46" idx="2"/>
            <a:endCxn id="4" idx="0"/>
          </p:cNvCxnSpPr>
          <p:nvPr/>
        </p:nvCxnSpPr>
        <p:spPr>
          <a:xfrm>
            <a:off x="5554876" y="614196"/>
            <a:ext cx="11843" cy="54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51">
            <a:extLst>
              <a:ext uri="{FF2B5EF4-FFF2-40B4-BE49-F238E27FC236}">
                <a16:creationId xmlns:a16="http://schemas.microsoft.com/office/drawing/2014/main" id="{120776D1-6E32-4CD0-B1D6-68C5EF1918B2}"/>
              </a:ext>
            </a:extLst>
          </p:cNvPr>
          <p:cNvSpPr/>
          <p:nvPr/>
        </p:nvSpPr>
        <p:spPr>
          <a:xfrm>
            <a:off x="5013752" y="6293726"/>
            <a:ext cx="1082248" cy="52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STOP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1EE87D75-9959-4FBC-956C-0A07223A1CD9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5554876" y="5839365"/>
            <a:ext cx="0" cy="45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a gomito 56">
            <a:extLst>
              <a:ext uri="{FF2B5EF4-FFF2-40B4-BE49-F238E27FC236}">
                <a16:creationId xmlns:a16="http://schemas.microsoft.com/office/drawing/2014/main" id="{D3CDF7E3-912D-4FE4-A0DF-5E6066255A4A}"/>
              </a:ext>
            </a:extLst>
          </p:cNvPr>
          <p:cNvCxnSpPr>
            <a:stCxn id="10" idx="2"/>
            <a:endCxn id="52" idx="1"/>
          </p:cNvCxnSpPr>
          <p:nvPr/>
        </p:nvCxnSpPr>
        <p:spPr>
          <a:xfrm rot="16200000" flipH="1">
            <a:off x="3401709" y="4945534"/>
            <a:ext cx="724934" cy="24991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8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F1FFC6-5928-4F87-BACF-188E8816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345331"/>
            <a:ext cx="2795587" cy="416733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FBB0981-4962-449C-A6BF-9F5C2B171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59" y="1345331"/>
            <a:ext cx="3950082" cy="41673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21CB2E-6B27-473E-A467-F57448A70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041" y="785812"/>
            <a:ext cx="3524250" cy="56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5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195EA4-D64C-4CB3-AF41-B0FD9A0CD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347" y="1683582"/>
            <a:ext cx="771525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2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4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6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8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10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12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14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</a:rPr>
              <a:t>16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729984F-53A1-4D55-9730-38ABA3F6B2C6}"/>
              </a:ext>
            </a:extLst>
          </p:cNvPr>
          <p:cNvSpPr txBox="1">
            <a:spLocks/>
          </p:cNvSpPr>
          <p:nvPr/>
        </p:nvSpPr>
        <p:spPr>
          <a:xfrm>
            <a:off x="7284868" y="1683582"/>
            <a:ext cx="771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21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41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61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81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31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51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chemeClr val="accent1"/>
                </a:solidFill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1165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isultati immagini per lionel messi">
            <a:extLst>
              <a:ext uri="{FF2B5EF4-FFF2-40B4-BE49-F238E27FC236}">
                <a16:creationId xmlns:a16="http://schemas.microsoft.com/office/drawing/2014/main" id="{4E0DB210-1B30-4AEA-8684-D5AA0007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25" y="0"/>
            <a:ext cx="5668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37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isultati immagini per lionel messi">
            <a:extLst>
              <a:ext uri="{FF2B5EF4-FFF2-40B4-BE49-F238E27FC236}">
                <a16:creationId xmlns:a16="http://schemas.microsoft.com/office/drawing/2014/main" id="{431DD36B-5483-4890-9EAD-3942C7FD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2" y="1052512"/>
            <a:ext cx="47529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5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C1BC37-7F3A-4777-8C64-48F18BD6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B0C05E-B70D-4353-8279-15F52EB01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098" name="Picture 2" descr="Risultati immagini per lionel messi">
            <a:extLst>
              <a:ext uri="{FF2B5EF4-FFF2-40B4-BE49-F238E27FC236}">
                <a16:creationId xmlns:a16="http://schemas.microsoft.com/office/drawing/2014/main" id="{EA70FADD-36BB-4436-ADE0-B3A4C247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762125"/>
            <a:ext cx="5619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7448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644</Words>
  <Application>Microsoft Office PowerPoint</Application>
  <PresentationFormat>Widescreen</PresentationFormat>
  <Paragraphs>136</Paragraphs>
  <Slides>41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Tema di Office</vt:lpstr>
      <vt:lpstr>Una importante innovazione tecnologica della storia?</vt:lpstr>
      <vt:lpstr>Che cosa è la tecnologia?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Conoscete la strada per tornare a casa vostra?</vt:lpstr>
      <vt:lpstr>Che sensazioni vi suscita questa immagine (con una parola)?</vt:lpstr>
      <vt:lpstr>Che sensazioni vi suscita questa immagine (con una parola)?</vt:lpstr>
      <vt:lpstr>Che sensazioni vi suscita questa immagine (con una parola)?</vt:lpstr>
      <vt:lpstr>Che sensazioni vi suscita questa immagine (con una parola)?</vt:lpstr>
      <vt:lpstr>Che sensazioni vi suscita questa immagine (con una parola)?</vt:lpstr>
      <vt:lpstr>Cosa sa fare un calcolatore</vt:lpstr>
      <vt:lpstr>Cosa sa fare un calcolatore</vt:lpstr>
      <vt:lpstr>Cosa sa fare un calcolatore</vt:lpstr>
      <vt:lpstr>Cosa non sa fare un calcolatore</vt:lpstr>
      <vt:lpstr>Cosa non sa fare un calcolatore</vt:lpstr>
      <vt:lpstr>Cosa non sa fare un calcolatore</vt:lpstr>
      <vt:lpstr>Siamo nel 1833…</vt:lpstr>
      <vt:lpstr>La macchina analitica di Babbage</vt:lpstr>
      <vt:lpstr>A cosa serve l’informatica</vt:lpstr>
      <vt:lpstr>Cosa ci fate qui?</vt:lpstr>
      <vt:lpstr>Come sarà</vt:lpstr>
      <vt:lpstr>Cosa è necessario</vt:lpstr>
      <vt:lpstr>Coltivate il genio</vt:lpstr>
      <vt:lpstr>Presentazione standard di PowerPoint</vt:lpstr>
      <vt:lpstr>Bio Sketch</vt:lpstr>
      <vt:lpstr>Lezioni</vt:lpstr>
      <vt:lpstr>Calendario</vt:lpstr>
      <vt:lpstr>Ricevimento Studenti</vt:lpstr>
      <vt:lpstr>WebSite del materiale didattico</vt:lpstr>
      <vt:lpstr>Libri di testo Consigliati…</vt:lpstr>
      <vt:lpstr>… Libri di testo Consigliati</vt:lpstr>
      <vt:lpstr>Esame</vt:lpstr>
      <vt:lpstr>Programma del corso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corrado aaron visaggio</dc:creator>
  <cp:lastModifiedBy>corrado aaron visaggio</cp:lastModifiedBy>
  <cp:revision>18</cp:revision>
  <dcterms:created xsi:type="dcterms:W3CDTF">2018-02-18T06:39:26Z</dcterms:created>
  <dcterms:modified xsi:type="dcterms:W3CDTF">2018-03-04T19:03:12Z</dcterms:modified>
</cp:coreProperties>
</file>